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5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4107966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651656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301450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2749628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2167707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2248215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3305590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661116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1980562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169464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458038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1011897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2420811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2363063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1214806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3338061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02E3C7-5BA0-4D41-A745-070C60A42E1A}"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715419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302E3C7-5BA0-4D41-A745-070C60A42E1A}" type="datetimeFigureOut">
              <a:rPr lang="en-US" smtClean="0"/>
              <a:pPr/>
              <a:t>12/16/2017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41A69C3-8771-4F00-A2AA-A22B4E1C2AFB}" type="slidenum">
              <a:rPr lang="en-US" smtClean="0"/>
              <a:pPr/>
              <a:t>‹#›</a:t>
            </a:fld>
            <a:endParaRPr lang="en-US"/>
          </a:p>
        </p:txBody>
      </p:sp>
    </p:spTree>
    <p:extLst>
      <p:ext uri="{BB962C8B-B14F-4D97-AF65-F5344CB8AC3E}">
        <p14:creationId xmlns:p14="http://schemas.microsoft.com/office/powerpoint/2010/main" xmlns="" val="33434275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4294" y="3244334"/>
            <a:ext cx="6143413" cy="461665"/>
          </a:xfrm>
          <a:prstGeom prst="rect">
            <a:avLst/>
          </a:prstGeom>
        </p:spPr>
        <p:txBody>
          <a:bodyPr wrap="none">
            <a:spAutoFit/>
          </a:bodyPr>
          <a:lstStyle/>
          <a:p>
            <a:pPr algn="ctr"/>
            <a:r>
              <a:rPr lang="en-US" sz="2400" dirty="0" smtClean="0">
                <a:latin typeface="Times New Roman" panose="02020603050405020304" pitchFamily="18" charset="0"/>
                <a:cs typeface="Times New Roman" panose="02020603050405020304" pitchFamily="18" charset="0"/>
              </a:rPr>
              <a:t>COMMUNICATION DEVELOPMENT PLAN.</a:t>
            </a:r>
          </a:p>
        </p:txBody>
      </p:sp>
    </p:spTree>
    <p:extLst>
      <p:ext uri="{BB962C8B-B14F-4D97-AF65-F5344CB8AC3E}">
        <p14:creationId xmlns:p14="http://schemas.microsoft.com/office/powerpoint/2010/main" xmlns="" val="274207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3" name="Content Placeholder 2"/>
          <p:cNvSpPr>
            <a:spLocks noGrp="1"/>
          </p:cNvSpPr>
          <p:nvPr>
            <p:ph idx="1"/>
          </p:nvPr>
        </p:nvSpPr>
        <p:spPr>
          <a:xfrm>
            <a:off x="1103312" y="1327760"/>
            <a:ext cx="8946541" cy="4920640"/>
          </a:xfrm>
        </p:spPr>
        <p:txBody>
          <a:bodyPr>
            <a:normAutofit/>
          </a:bodyPr>
          <a:lstStyle/>
          <a:p>
            <a:r>
              <a:rPr lang="en-US" dirty="0">
                <a:latin typeface="Times New Roman" panose="02020603050405020304" pitchFamily="18" charset="0"/>
                <a:cs typeface="Times New Roman" panose="02020603050405020304" pitchFamily="18" charset="0"/>
              </a:rPr>
              <a:t>Development communication refers to the incorporation of planned communication in development projects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planned communication focuses on changing the behavior of the stakeholders of the project through education, information dissemination, and raising awareness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leadership communication takes significant standpoint by giving the project manager </a:t>
            </a:r>
            <a:r>
              <a:rPr lang="en-US" dirty="0" smtClean="0">
                <a:latin typeface="Times New Roman" panose="02020603050405020304" pitchFamily="18" charset="0"/>
                <a:cs typeface="Times New Roman" panose="02020603050405020304" pitchFamily="18" charset="0"/>
              </a:rPr>
              <a:t>adequate </a:t>
            </a:r>
            <a:r>
              <a:rPr lang="en-US" dirty="0">
                <a:latin typeface="Times New Roman" panose="02020603050405020304" pitchFamily="18" charset="0"/>
                <a:cs typeface="Times New Roman" panose="02020603050405020304" pitchFamily="18" charset="0"/>
              </a:rPr>
              <a:t>communication potentials that they require to come out as transformational </a:t>
            </a:r>
            <a:r>
              <a:rPr lang="en-US" dirty="0" smtClean="0">
                <a:latin typeface="Times New Roman" panose="02020603050405020304" pitchFamily="18" charset="0"/>
                <a:cs typeface="Times New Roman" panose="02020603050405020304" pitchFamily="18" charset="0"/>
              </a:rPr>
              <a:t>leaders.</a:t>
            </a:r>
          </a:p>
          <a:p>
            <a:r>
              <a:rPr lang="en-US" dirty="0">
                <a:latin typeface="Times New Roman" panose="02020603050405020304" pitchFamily="18" charset="0"/>
                <a:cs typeface="Times New Roman" panose="02020603050405020304" pitchFamily="18" charset="0"/>
              </a:rPr>
              <a:t>Functional communication development strategy emphasizes the accomplishment of goals more instead of outlining goals which cannot be </a:t>
            </a:r>
            <a:r>
              <a:rPr lang="en-US" dirty="0" smtClean="0">
                <a:latin typeface="Times New Roman" panose="02020603050405020304" pitchFamily="18" charset="0"/>
                <a:cs typeface="Times New Roman" panose="02020603050405020304" pitchFamily="18" charset="0"/>
              </a:rPr>
              <a:t>realized Deborah, 2014). </a:t>
            </a:r>
            <a:r>
              <a:rPr lang="en-US" dirty="0">
                <a:latin typeface="Times New Roman" panose="02020603050405020304" pitchFamily="18" charset="0"/>
                <a:cs typeface="Times New Roman" panose="02020603050405020304" pitchFamily="18" charset="0"/>
              </a:rPr>
              <a:t>In this regard, a communication development plan is at this moment developed to enhance improvement in the entire communication process.</a:t>
            </a:r>
          </a:p>
        </p:txBody>
      </p:sp>
    </p:spTree>
    <p:extLst>
      <p:ext uri="{BB962C8B-B14F-4D97-AF65-F5344CB8AC3E}">
        <p14:creationId xmlns:p14="http://schemas.microsoft.com/office/powerpoint/2010/main" xmlns="" val="69261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Times New Roman" panose="02020603050405020304" pitchFamily="18" charset="0"/>
                <a:cs typeface="Times New Roman" panose="02020603050405020304" pitchFamily="18" charset="0"/>
              </a:rPr>
              <a:t>Current Assessment</a:t>
            </a:r>
            <a:r>
              <a:rPr lang="en-US" sz="2400" dirty="0">
                <a:latin typeface="Times New Roman" panose="02020603050405020304" pitchFamily="18" charset="0"/>
                <a:cs typeface="Times New Roman" panose="02020603050405020304" pitchFamily="18" charset="0"/>
              </a:rPr>
              <a:t>.</a:t>
            </a:r>
            <a:r>
              <a:rPr lang="en-US" dirty="0"/>
              <a:t/>
            </a:r>
            <a:br>
              <a:rPr lang="en-US" dirty="0"/>
            </a:br>
            <a:endParaRPr lang="en-US" dirty="0"/>
          </a:p>
        </p:txBody>
      </p:sp>
      <p:sp>
        <p:nvSpPr>
          <p:cNvPr id="3" name="Content Placeholder 2"/>
          <p:cNvSpPr>
            <a:spLocks noGrp="1"/>
          </p:cNvSpPr>
          <p:nvPr>
            <p:ph idx="1"/>
          </p:nvPr>
        </p:nvSpPr>
        <p:spPr>
          <a:xfrm>
            <a:off x="1103312" y="1265130"/>
            <a:ext cx="8946541" cy="4958218"/>
          </a:xfrm>
        </p:spPr>
        <p:txBody>
          <a:bodyPr>
            <a:normAutofit/>
          </a:bodyPr>
          <a:lstStyle/>
          <a:p>
            <a:r>
              <a:rPr lang="en-US" dirty="0" smtClean="0">
                <a:latin typeface="Times New Roman" panose="02020603050405020304" pitchFamily="18" charset="0"/>
                <a:cs typeface="Times New Roman" panose="02020603050405020304" pitchFamily="18" charset="0"/>
              </a:rPr>
              <a:t>Current </a:t>
            </a:r>
            <a:r>
              <a:rPr lang="en-US" dirty="0">
                <a:latin typeface="Times New Roman" panose="02020603050405020304" pitchFamily="18" charset="0"/>
                <a:cs typeface="Times New Roman" panose="02020603050405020304" pitchFamily="18" charset="0"/>
              </a:rPr>
              <a:t>analysis for communication will evaluate the firm’s current stance in communication by gathering and examining pertinent information concerning our organization</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My assessment will adhere to the assessment scoring table to the best of my knowledge as follows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U</a:t>
            </a:r>
            <a:r>
              <a:rPr lang="en-US" dirty="0" smtClean="0">
                <a:latin typeface="Times New Roman" panose="02020603050405020304" pitchFamily="18" charset="0"/>
                <a:cs typeface="Times New Roman" panose="02020603050405020304" pitchFamily="18" charset="0"/>
              </a:rPr>
              <a:t>se </a:t>
            </a:r>
            <a:r>
              <a:rPr lang="en-US" dirty="0">
                <a:latin typeface="Times New Roman" panose="02020603050405020304" pitchFamily="18" charset="0"/>
                <a:cs typeface="Times New Roman" panose="02020603050405020304" pitchFamily="18" charset="0"/>
              </a:rPr>
              <a:t>of the image in </a:t>
            </a:r>
            <a:r>
              <a:rPr lang="en-US" dirty="0" smtClean="0">
                <a:latin typeface="Times New Roman" panose="02020603050405020304" pitchFamily="18" charset="0"/>
                <a:cs typeface="Times New Roman" panose="02020603050405020304" pitchFamily="18" charset="0"/>
              </a:rPr>
              <a:t>communication.</a:t>
            </a:r>
          </a:p>
          <a:p>
            <a:r>
              <a:rPr lang="en-US" dirty="0">
                <a:latin typeface="Times New Roman" panose="02020603050405020304" pitchFamily="18" charset="0"/>
                <a:cs typeface="Times New Roman" panose="02020603050405020304" pitchFamily="18" charset="0"/>
              </a:rPr>
              <a:t>Audience analysis and strategy</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Social media. </a:t>
            </a:r>
          </a:p>
        </p:txBody>
      </p:sp>
    </p:spTree>
    <p:extLst>
      <p:ext uri="{BB962C8B-B14F-4D97-AF65-F5344CB8AC3E}">
        <p14:creationId xmlns:p14="http://schemas.microsoft.com/office/powerpoint/2010/main" xmlns="" val="1041814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527874"/>
            <a:ext cx="9404723" cy="1400530"/>
          </a:xfrm>
        </p:spPr>
        <p:txBody>
          <a:bodyPr/>
          <a:lstStyle/>
          <a:p>
            <a:pPr algn="ctr"/>
            <a:r>
              <a:rPr lang="en-US" sz="2400" b="1" dirty="0">
                <a:latin typeface="Times New Roman" panose="02020603050405020304" pitchFamily="18" charset="0"/>
                <a:cs typeface="Times New Roman" panose="02020603050405020304" pitchFamily="18" charset="0"/>
              </a:rPr>
              <a:t>Targeted Improvement Areas in Oral Communication.</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p>
        </p:txBody>
      </p:sp>
      <p:sp>
        <p:nvSpPr>
          <p:cNvPr id="3" name="Content Placeholder 2"/>
          <p:cNvSpPr>
            <a:spLocks noGrp="1"/>
          </p:cNvSpPr>
          <p:nvPr>
            <p:ph idx="1"/>
          </p:nvPr>
        </p:nvSpPr>
        <p:spPr>
          <a:xfrm>
            <a:off x="1103312" y="1340286"/>
            <a:ext cx="8946541" cy="4908114"/>
          </a:xfrm>
        </p:spPr>
        <p:txBody>
          <a:bodyPr/>
          <a:lstStyle/>
          <a:p>
            <a:r>
              <a:rPr lang="en-US" dirty="0" smtClean="0">
                <a:latin typeface="Times New Roman" panose="02020603050405020304" pitchFamily="18" charset="0"/>
                <a:cs typeface="Times New Roman" panose="02020603050405020304" pitchFamily="18" charset="0"/>
              </a:rPr>
              <a:t>Listening skills.</a:t>
            </a:r>
          </a:p>
          <a:p>
            <a:r>
              <a:rPr lang="en-US" dirty="0" smtClean="0">
                <a:latin typeface="Times New Roman" panose="02020603050405020304" pitchFamily="18" charset="0"/>
                <a:cs typeface="Times New Roman" panose="02020603050405020304" pitchFamily="18" charset="0"/>
              </a:rPr>
              <a:t>Oral </a:t>
            </a:r>
            <a:r>
              <a:rPr lang="en-US" dirty="0">
                <a:latin typeface="Times New Roman" panose="02020603050405020304" pitchFamily="18" charset="0"/>
                <a:cs typeface="Times New Roman" panose="02020603050405020304" pitchFamily="18" charset="0"/>
              </a:rPr>
              <a:t>communication skills</a:t>
            </a:r>
          </a:p>
        </p:txBody>
      </p:sp>
    </p:spTree>
    <p:extLst>
      <p:ext uri="{BB962C8B-B14F-4D97-AF65-F5344CB8AC3E}">
        <p14:creationId xmlns:p14="http://schemas.microsoft.com/office/powerpoint/2010/main" xmlns="" val="723517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801666"/>
            <a:ext cx="9404723" cy="1051582"/>
          </a:xfrm>
        </p:spPr>
        <p:txBody>
          <a:bodyPr/>
          <a:lstStyle/>
          <a:p>
            <a:pPr algn="ctr"/>
            <a:r>
              <a:rPr lang="en-US" sz="2400" b="1" dirty="0">
                <a:latin typeface="Times New Roman" panose="02020603050405020304" pitchFamily="18" charset="0"/>
                <a:cs typeface="Times New Roman" panose="02020603050405020304" pitchFamily="18" charset="0"/>
              </a:rPr>
              <a:t>Communication Improvement Goals.</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628384"/>
            <a:ext cx="8946541" cy="5661764"/>
          </a:xfrm>
        </p:spPr>
        <p:txBody>
          <a:bodyPr>
            <a:normAutofit/>
          </a:bodyPr>
          <a:lstStyle/>
          <a:p>
            <a:r>
              <a:rPr lang="en-US" dirty="0">
                <a:latin typeface="Times New Roman" panose="02020603050405020304" pitchFamily="18" charset="0"/>
                <a:cs typeface="Times New Roman" panose="02020603050405020304" pitchFamily="18" charset="0"/>
              </a:rPr>
              <a:t>To create a well-developed communication, SMART goals should be outlined to facilitate desired changes. This implies that set goals should be Specific, Measurable, Achievable, Relevant and Time-Bound (</a:t>
            </a:r>
            <a:r>
              <a:rPr lang="en-US" dirty="0" err="1">
                <a:latin typeface="Times New Roman" panose="02020603050405020304" pitchFamily="18" charset="0"/>
                <a:cs typeface="Times New Roman" panose="02020603050405020304" pitchFamily="18" charset="0"/>
              </a:rPr>
              <a:t>Kommor</a:t>
            </a:r>
            <a:r>
              <a:rPr lang="en-US" dirty="0">
                <a:latin typeface="Times New Roman" panose="02020603050405020304" pitchFamily="18" charset="0"/>
                <a:cs typeface="Times New Roman" panose="02020603050405020304" pitchFamily="18" charset="0"/>
              </a:rPr>
              <a:t> &amp; Benson, 2017</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Goal should be Specific. Oral communication needs to be improved. It is a significant method of communication which is commonly used in all aspects of business and academic meetings in the organization.</a:t>
            </a:r>
          </a:p>
          <a:p>
            <a:r>
              <a:rPr lang="en-US" dirty="0">
                <a:latin typeface="Times New Roman" panose="02020603050405020304" pitchFamily="18" charset="0"/>
                <a:cs typeface="Times New Roman" panose="02020603050405020304" pitchFamily="18" charset="0"/>
              </a:rPr>
              <a:t>Goal should be Measurable.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important goal here is to determine how much the improvement of oral communication skills has and time management bettered communication. It will show how workers who could not give speeches during annual meeting have gained experience as a result</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Goal should be Achievable. Speaker should understand his audience clearly and rehearse the message to </a:t>
            </a:r>
            <a:r>
              <a:rPr lang="en-US" dirty="0" smtClean="0">
                <a:latin typeface="Times New Roman" panose="02020603050405020304" pitchFamily="18" charset="0"/>
                <a:cs typeface="Times New Roman" panose="02020603050405020304" pitchFamily="18" charset="0"/>
              </a:rPr>
              <a:t>deliver (Deborah, 2014</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Avoid </a:t>
            </a:r>
            <a:r>
              <a:rPr lang="en-US" dirty="0">
                <a:latin typeface="Times New Roman" panose="02020603050405020304" pitchFamily="18" charset="0"/>
                <a:cs typeface="Times New Roman" panose="02020603050405020304" pitchFamily="18" charset="0"/>
              </a:rPr>
              <a:t>speaking too fast. Improve presentation skills and where necessary record a video to verify your mode of presentation</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2716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Times New Roman" panose="02020603050405020304" pitchFamily="18" charset="0"/>
                <a:cs typeface="Times New Roman" panose="02020603050405020304" pitchFamily="18" charset="0"/>
              </a:rPr>
              <a:t>Actions to accomplish the goals.</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340286"/>
            <a:ext cx="8946541" cy="4908114"/>
          </a:xfrm>
        </p:spPr>
        <p:txBody>
          <a:bodyPr/>
          <a:lstStyle/>
          <a:p>
            <a:pPr marL="0" indent="0" algn="ctr">
              <a:buNone/>
            </a:pPr>
            <a:r>
              <a:rPr lang="en-US" b="1" dirty="0" smtClean="0">
                <a:latin typeface="Times New Roman" panose="02020603050405020304" pitchFamily="18" charset="0"/>
                <a:cs typeface="Times New Roman" panose="02020603050405020304" pitchFamily="18" charset="0"/>
              </a:rPr>
              <a:t>Listening </a:t>
            </a:r>
            <a:r>
              <a:rPr lang="en-US" b="1" dirty="0">
                <a:latin typeface="Times New Roman" panose="02020603050405020304" pitchFamily="18" charset="0"/>
                <a:cs typeface="Times New Roman" panose="02020603050405020304" pitchFamily="18" charset="0"/>
              </a:rPr>
              <a:t>skills.</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following are necessities that could make good listeners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Pay full </a:t>
            </a:r>
            <a:r>
              <a:rPr lang="en-US" dirty="0">
                <a:latin typeface="Times New Roman" panose="02020603050405020304" pitchFamily="18" charset="0"/>
                <a:cs typeface="Times New Roman" panose="02020603050405020304" pitchFamily="18" charset="0"/>
              </a:rPr>
              <a:t>attention presenters.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Be determined by showing concern for what the speaker is </a:t>
            </a:r>
            <a:r>
              <a:rPr lang="en-US" dirty="0" smtClean="0">
                <a:latin typeface="Times New Roman" panose="02020603050405020304" pitchFamily="18" charset="0"/>
                <a:cs typeface="Times New Roman" panose="02020603050405020304" pitchFamily="18" charset="0"/>
              </a:rPr>
              <a:t>explaining (Gillespie-Lynch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et al., 2017). </a:t>
            </a:r>
          </a:p>
          <a:p>
            <a:r>
              <a:rPr lang="en-US" dirty="0">
                <a:latin typeface="Times New Roman" panose="02020603050405020304" pitchFamily="18" charset="0"/>
                <a:cs typeface="Times New Roman" panose="02020603050405020304" pitchFamily="18" charset="0"/>
              </a:rPr>
              <a:t>Do not interrupt conversations to raise issues of your concern.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Set </a:t>
            </a:r>
            <a:r>
              <a:rPr lang="en-US" dirty="0">
                <a:latin typeface="Times New Roman" panose="02020603050405020304" pitchFamily="18" charset="0"/>
                <a:cs typeface="Times New Roman" panose="02020603050405020304" pitchFamily="18" charset="0"/>
              </a:rPr>
              <a:t>aside </a:t>
            </a:r>
            <a:r>
              <a:rPr lang="en-US" dirty="0" smtClean="0">
                <a:latin typeface="Times New Roman" panose="02020603050405020304" pitchFamily="18" charset="0"/>
                <a:cs typeface="Times New Roman" panose="02020603050405020304" pitchFamily="18" charset="0"/>
              </a:rPr>
              <a:t>judgment.</a:t>
            </a:r>
          </a:p>
          <a:p>
            <a:r>
              <a:rPr lang="en-US" dirty="0">
                <a:latin typeface="Times New Roman" panose="02020603050405020304" pitchFamily="18" charset="0"/>
                <a:cs typeface="Times New Roman" panose="02020603050405020304" pitchFamily="18" charset="0"/>
              </a:rPr>
              <a:t>Give feedback.</a:t>
            </a:r>
          </a:p>
          <a:p>
            <a:pPr marL="0" indent="0">
              <a:buNone/>
            </a:pP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7997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a:xfrm>
            <a:off x="1103312" y="651354"/>
            <a:ext cx="8946541" cy="5597046"/>
          </a:xfrm>
        </p:spPr>
        <p:txBody>
          <a:bodyPr/>
          <a:lstStyle/>
          <a:p>
            <a:endParaRPr lang="en-US" dirty="0" smtClean="0">
              <a:latin typeface="Times New Roman" panose="02020603050405020304" pitchFamily="18" charset="0"/>
              <a:cs typeface="Times New Roman" panose="02020603050405020304" pitchFamily="18" charset="0"/>
            </a:endParaRPr>
          </a:p>
          <a:p>
            <a:pPr marL="0" indent="0" algn="ctr">
              <a:buNone/>
            </a:pPr>
            <a:r>
              <a:rPr lang="en-US" b="1" dirty="0">
                <a:latin typeface="Times New Roman" panose="02020603050405020304" pitchFamily="18" charset="0"/>
                <a:cs typeface="Times New Roman" panose="02020603050405020304" pitchFamily="18" charset="0"/>
              </a:rPr>
              <a:t>Oral communication</a:t>
            </a:r>
            <a:r>
              <a:rPr lang="en-US" b="1"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speaker should rehearse by informing the audience that you are giving the best response for the client’s </a:t>
            </a:r>
            <a:r>
              <a:rPr lang="en-US" dirty="0" smtClean="0">
                <a:latin typeface="Times New Roman" panose="02020603050405020304" pitchFamily="18" charset="0"/>
                <a:cs typeface="Times New Roman" panose="02020603050405020304" pitchFamily="18" charset="0"/>
              </a:rPr>
              <a:t>affairs.</a:t>
            </a:r>
          </a:p>
          <a:p>
            <a:r>
              <a:rPr lang="en-US" dirty="0" smtClean="0">
                <a:latin typeface="Times New Roman" panose="02020603050405020304" pitchFamily="18" charset="0"/>
                <a:cs typeface="Times New Roman" panose="02020603050405020304" pitchFamily="18" charset="0"/>
              </a:rPr>
              <a:t>Speaker should enhance good </a:t>
            </a:r>
            <a:r>
              <a:rPr lang="en-US" dirty="0">
                <a:latin typeface="Times New Roman" panose="02020603050405020304" pitchFamily="18" charset="0"/>
                <a:cs typeface="Times New Roman" panose="02020603050405020304" pitchFamily="18" charset="0"/>
              </a:rPr>
              <a:t>pronunciation of words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speaker should remain focused on his </a:t>
            </a:r>
            <a:r>
              <a:rPr lang="en-US" dirty="0" smtClean="0">
                <a:latin typeface="Times New Roman" panose="02020603050405020304" pitchFamily="18" charset="0"/>
                <a:cs typeface="Times New Roman" panose="02020603050405020304" pitchFamily="18" charset="0"/>
              </a:rPr>
              <a:t>language.</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68949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Times New Roman" panose="02020603050405020304" pitchFamily="18" charset="0"/>
                <a:cs typeface="Times New Roman" panose="02020603050405020304" pitchFamily="18" charset="0"/>
              </a:rPr>
              <a:t>Measuring Achievement of the Goals.</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240078"/>
            <a:ext cx="8946541" cy="5008322"/>
          </a:xfrm>
        </p:spPr>
        <p:txBody>
          <a:bodyPr>
            <a:noAutofit/>
          </a:bodyPr>
          <a:lstStyle/>
          <a:p>
            <a:pPr marL="0" indent="0">
              <a:buNone/>
            </a:pPr>
            <a:r>
              <a:rPr lang="en-US" dirty="0" smtClean="0">
                <a:latin typeface="Times New Roman" panose="02020603050405020304" pitchFamily="18" charset="0"/>
                <a:cs typeface="Times New Roman" panose="02020603050405020304" pitchFamily="18" charset="0"/>
              </a:rPr>
              <a:t>It involves </a:t>
            </a:r>
            <a:r>
              <a:rPr lang="en-US" dirty="0">
                <a:latin typeface="Times New Roman" panose="02020603050405020304" pitchFamily="18" charset="0"/>
                <a:cs typeface="Times New Roman" panose="02020603050405020304" pitchFamily="18" charset="0"/>
              </a:rPr>
              <a:t>defining success, self-awareness, and self-management and evaluation progress (Johnson et al., 2017</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Defining success.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leaders should equally determine which needs were developed for the organization that he is likely to apply for </a:t>
            </a:r>
            <a:r>
              <a:rPr lang="en-US" dirty="0" smtClean="0">
                <a:latin typeface="Times New Roman" panose="02020603050405020304" pitchFamily="18" charset="0"/>
                <a:cs typeface="Times New Roman" panose="02020603050405020304" pitchFamily="18" charset="0"/>
              </a:rPr>
              <a:t>project.</a:t>
            </a:r>
          </a:p>
          <a:p>
            <a:r>
              <a:rPr lang="en-US" dirty="0">
                <a:latin typeface="Times New Roman" panose="02020603050405020304" pitchFamily="18" charset="0"/>
                <a:cs typeface="Times New Roman" panose="02020603050405020304" pitchFamily="18" charset="0"/>
              </a:rPr>
              <a:t>Self-Awareness. The leaders is likely to evaluate his potentials by gauging his strengths and weaknesses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Self-management. </a:t>
            </a:r>
            <a:r>
              <a:rPr lang="en-US" dirty="0" smtClean="0">
                <a:latin typeface="Times New Roman" panose="02020603050405020304" pitchFamily="18" charset="0"/>
                <a:cs typeface="Times New Roman" panose="02020603050405020304" pitchFamily="18" charset="0"/>
              </a:rPr>
              <a:t>Setting </a:t>
            </a:r>
            <a:r>
              <a:rPr lang="en-US" dirty="0">
                <a:latin typeface="Times New Roman" panose="02020603050405020304" pitchFamily="18" charset="0"/>
                <a:cs typeface="Times New Roman" panose="02020603050405020304" pitchFamily="18" charset="0"/>
              </a:rPr>
              <a:t>personal goals is quite significant as it will help the one to remain focused set goals. Greater attention should be paid on accomplishment of set goals through different strategies (</a:t>
            </a:r>
            <a:r>
              <a:rPr lang="en-US" dirty="0" err="1">
                <a:latin typeface="Times New Roman" panose="02020603050405020304" pitchFamily="18" charset="0"/>
                <a:cs typeface="Times New Roman" panose="02020603050405020304" pitchFamily="18" charset="0"/>
              </a:rPr>
              <a:t>Crais</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Ogletree</a:t>
            </a:r>
            <a:r>
              <a:rPr lang="en-US" dirty="0">
                <a:latin typeface="Times New Roman" panose="02020603050405020304" pitchFamily="18" charset="0"/>
                <a:cs typeface="Times New Roman" panose="02020603050405020304" pitchFamily="18" charset="0"/>
              </a:rPr>
              <a:t>, 2016</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Evaluate progress. This is the last step of determining how goals and objectives have been accomplished or not. The director should examine the entire implementation process whether all outlined communication development processes have been realized.</a:t>
            </a:r>
          </a:p>
        </p:txBody>
      </p:sp>
    </p:spTree>
    <p:extLst>
      <p:ext uri="{BB962C8B-B14F-4D97-AF65-F5344CB8AC3E}">
        <p14:creationId xmlns:p14="http://schemas.microsoft.com/office/powerpoint/2010/main" xmlns="" val="2932453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smtClean="0">
                <a:latin typeface="Times New Roman" panose="02020603050405020304" pitchFamily="18" charset="0"/>
                <a:cs typeface="Times New Roman" panose="02020603050405020304" pitchFamily="18" charset="0"/>
              </a:rPr>
              <a:t>Conclusion.</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27968"/>
            <a:ext cx="8946541" cy="4820432"/>
          </a:xfrm>
        </p:spPr>
        <p:txBody>
          <a:bodyPr/>
          <a:lstStyle/>
          <a:p>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conclusion, communication development plan is quite important for people who wish to advance and become qualified and competent leaders and accomplish their leadership goal together with those of the </a:t>
            </a:r>
            <a:r>
              <a:rPr lang="en-US" dirty="0" smtClean="0">
                <a:latin typeface="Times New Roman" panose="02020603050405020304" pitchFamily="18" charset="0"/>
                <a:cs typeface="Times New Roman" panose="02020603050405020304" pitchFamily="18" charset="0"/>
              </a:rPr>
              <a:t>organization (Johnson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et al., 2017).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development communication outlines how to accomplish goals by use of smart analysis.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Self-assessment </a:t>
            </a:r>
            <a:r>
              <a:rPr lang="en-US" dirty="0">
                <a:latin typeface="Times New Roman" panose="02020603050405020304" pitchFamily="18" charset="0"/>
                <a:cs typeface="Times New Roman" panose="02020603050405020304" pitchFamily="18" charset="0"/>
              </a:rPr>
              <a:t>has also been out in place to determine how well your communication development objectives have been accomplished and where there is need for further improvement.</a:t>
            </a:r>
          </a:p>
        </p:txBody>
      </p:sp>
    </p:spTree>
    <p:extLst>
      <p:ext uri="{BB962C8B-B14F-4D97-AF65-F5344CB8AC3E}">
        <p14:creationId xmlns:p14="http://schemas.microsoft.com/office/powerpoint/2010/main" xmlns="" val="2708572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2400" dirty="0">
                <a:latin typeface="Times New Roman" panose="02020603050405020304" pitchFamily="18" charset="0"/>
                <a:cs typeface="Times New Roman" panose="02020603050405020304" pitchFamily="18" charset="0"/>
              </a:rPr>
              <a:t>References.</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9" name="Content Placeholder 8"/>
          <p:cNvSpPr>
            <a:spLocks noGrp="1"/>
          </p:cNvSpPr>
          <p:nvPr>
            <p:ph idx="1"/>
          </p:nvPr>
        </p:nvSpPr>
        <p:spPr>
          <a:xfrm>
            <a:off x="1017632" y="1252603"/>
            <a:ext cx="8946541" cy="4782854"/>
          </a:xfrm>
        </p:spPr>
        <p:txBody>
          <a:bodyPr>
            <a:normAutofit/>
          </a:bodyPr>
          <a:lstStyle/>
          <a:p>
            <a:pPr marL="0" indent="-640080" algn="ctr">
              <a:buNone/>
            </a:pPr>
            <a:r>
              <a:rPr lang="en-US" dirty="0" err="1" smtClean="0">
                <a:latin typeface="Times New Roman" panose="02020603050405020304" pitchFamily="18" charset="0"/>
                <a:cs typeface="Times New Roman" panose="02020603050405020304" pitchFamily="18" charset="0"/>
              </a:rPr>
              <a:t>Crais</a:t>
            </a:r>
            <a:r>
              <a:rPr lang="en-US" dirty="0">
                <a:latin typeface="Times New Roman" panose="02020603050405020304" pitchFamily="18" charset="0"/>
                <a:cs typeface="Times New Roman" panose="02020603050405020304" pitchFamily="18" charset="0"/>
              </a:rPr>
              <a:t>, E., &amp; </a:t>
            </a:r>
            <a:r>
              <a:rPr lang="en-US" dirty="0" err="1">
                <a:latin typeface="Times New Roman" panose="02020603050405020304" pitchFamily="18" charset="0"/>
                <a:cs typeface="Times New Roman" panose="02020603050405020304" pitchFamily="18" charset="0"/>
              </a:rPr>
              <a:t>Ogletree</a:t>
            </a:r>
            <a:r>
              <a:rPr lang="en-US" dirty="0">
                <a:latin typeface="Times New Roman" panose="02020603050405020304" pitchFamily="18" charset="0"/>
                <a:cs typeface="Times New Roman" panose="02020603050405020304" pitchFamily="18" charset="0"/>
              </a:rPr>
              <a:t>, B. T. (2016). </a:t>
            </a:r>
            <a:r>
              <a:rPr lang="en-US" dirty="0" err="1">
                <a:latin typeface="Times New Roman" panose="02020603050405020304" pitchFamily="18" charset="0"/>
                <a:cs typeface="Times New Roman" panose="02020603050405020304" pitchFamily="18" charset="0"/>
              </a:rPr>
              <a:t>Prelinguistic</a:t>
            </a:r>
            <a:r>
              <a:rPr lang="en-US" dirty="0">
                <a:latin typeface="Times New Roman" panose="02020603050405020304" pitchFamily="18" charset="0"/>
                <a:cs typeface="Times New Roman" panose="02020603050405020304" pitchFamily="18" charset="0"/>
              </a:rPr>
              <a:t> Communication Development. In </a:t>
            </a:r>
            <a:r>
              <a:rPr lang="en-US" i="1" dirty="0" err="1">
                <a:latin typeface="Times New Roman" panose="02020603050405020304" pitchFamily="18" charset="0"/>
                <a:cs typeface="Times New Roman" panose="02020603050405020304" pitchFamily="18" charset="0"/>
              </a:rPr>
              <a:t>Prelinguistic</a:t>
            </a:r>
            <a:r>
              <a:rPr lang="en-US" i="1" dirty="0">
                <a:latin typeface="Times New Roman" panose="02020603050405020304" pitchFamily="18" charset="0"/>
                <a:cs typeface="Times New Roman" panose="02020603050405020304" pitchFamily="18" charset="0"/>
              </a:rPr>
              <a:t> and Minimally Verbal Communicators on the Autism Spectrum</a:t>
            </a:r>
            <a:r>
              <a:rPr lang="en-US" dirty="0">
                <a:latin typeface="Times New Roman" panose="02020603050405020304" pitchFamily="18" charset="0"/>
                <a:cs typeface="Times New Roman" panose="02020603050405020304" pitchFamily="18" charset="0"/>
              </a:rPr>
              <a:t> (pp. 9-32). Springer Singapore.</a:t>
            </a:r>
          </a:p>
          <a:p>
            <a:pPr marL="0" indent="-640080" algn="ctr">
              <a:buNone/>
            </a:pPr>
            <a:r>
              <a:rPr lang="en-US" dirty="0">
                <a:latin typeface="Times New Roman" panose="02020603050405020304" pitchFamily="18" charset="0"/>
                <a:cs typeface="Times New Roman" panose="02020603050405020304" pitchFamily="18" charset="0"/>
              </a:rPr>
              <a:t>Deborah, J. (2014). Leadership Communication 4th ed. ISBN 9780073403205 </a:t>
            </a:r>
          </a:p>
          <a:p>
            <a:pPr marL="0" indent="-640080" algn="ctr">
              <a:buNone/>
            </a:pPr>
            <a:r>
              <a:rPr lang="en-US" dirty="0">
                <a:latin typeface="Times New Roman" panose="02020603050405020304" pitchFamily="18" charset="0"/>
                <a:cs typeface="Times New Roman" panose="02020603050405020304" pitchFamily="18" charset="0"/>
              </a:rPr>
              <a:t>Gillespie-Lynch, K., </a:t>
            </a:r>
            <a:r>
              <a:rPr lang="en-US" dirty="0" err="1">
                <a:latin typeface="Times New Roman" panose="02020603050405020304" pitchFamily="18" charset="0"/>
                <a:cs typeface="Times New Roman" panose="02020603050405020304" pitchFamily="18" charset="0"/>
              </a:rPr>
              <a:t>DeNigris</a:t>
            </a:r>
            <a:r>
              <a:rPr lang="en-US" dirty="0">
                <a:latin typeface="Times New Roman" panose="02020603050405020304" pitchFamily="18" charset="0"/>
                <a:cs typeface="Times New Roman" panose="02020603050405020304" pitchFamily="18" charset="0"/>
              </a:rPr>
              <a:t>, D., </a:t>
            </a:r>
            <a:r>
              <a:rPr lang="en-US" dirty="0" err="1">
                <a:latin typeface="Times New Roman" panose="02020603050405020304" pitchFamily="18" charset="0"/>
                <a:cs typeface="Times New Roman" panose="02020603050405020304" pitchFamily="18" charset="0"/>
              </a:rPr>
              <a:t>Cheriyan</a:t>
            </a:r>
            <a:r>
              <a:rPr lang="en-US" dirty="0">
                <a:latin typeface="Times New Roman" panose="02020603050405020304" pitchFamily="18" charset="0"/>
                <a:cs typeface="Times New Roman" panose="02020603050405020304" pitchFamily="18" charset="0"/>
              </a:rPr>
              <a:t>, B., Massa, A., Wong, V., </a:t>
            </a:r>
            <a:r>
              <a:rPr lang="en-US" dirty="0" err="1">
                <a:latin typeface="Times New Roman" panose="02020603050405020304" pitchFamily="18" charset="0"/>
                <a:cs typeface="Times New Roman" panose="02020603050405020304" pitchFamily="18" charset="0"/>
              </a:rPr>
              <a:t>Kostikas</a:t>
            </a:r>
            <a:r>
              <a:rPr lang="en-US" dirty="0">
                <a:latin typeface="Times New Roman" panose="02020603050405020304" pitchFamily="18" charset="0"/>
                <a:cs typeface="Times New Roman" panose="02020603050405020304" pitchFamily="18" charset="0"/>
              </a:rPr>
              <a:t>, C., ... &amp; </a:t>
            </a:r>
            <a:r>
              <a:rPr lang="en-US" dirty="0" err="1">
                <a:latin typeface="Times New Roman" panose="02020603050405020304" pitchFamily="18" charset="0"/>
                <a:cs typeface="Times New Roman" panose="02020603050405020304" pitchFamily="18" charset="0"/>
              </a:rPr>
              <a:t>Kilman</a:t>
            </a:r>
            <a:r>
              <a:rPr lang="en-US" dirty="0">
                <a:latin typeface="Times New Roman" panose="02020603050405020304" pitchFamily="18" charset="0"/>
                <a:cs typeface="Times New Roman" panose="02020603050405020304" pitchFamily="18" charset="0"/>
              </a:rPr>
              <a:t>, E. (2017). Fostering effective teaching using strategies developed by peer mentors for autistic and non-autistic undergraduates. </a:t>
            </a:r>
            <a:r>
              <a:rPr lang="en-US" i="1" dirty="0">
                <a:latin typeface="Times New Roman" panose="02020603050405020304" pitchFamily="18" charset="0"/>
                <a:cs typeface="Times New Roman" panose="02020603050405020304" pitchFamily="18" charset="0"/>
              </a:rPr>
              <a:t>How We Teach Now: The GSTA Guide to Student-Centered Teaching</a:t>
            </a:r>
            <a:r>
              <a:rPr lang="en-US" dirty="0">
                <a:latin typeface="Times New Roman" panose="02020603050405020304" pitchFamily="18" charset="0"/>
                <a:cs typeface="Times New Roman" panose="02020603050405020304" pitchFamily="18" charset="0"/>
              </a:rPr>
              <a:t>.</a:t>
            </a:r>
          </a:p>
          <a:p>
            <a:pPr marL="0" indent="-640080" algn="ctr">
              <a:buNone/>
            </a:pPr>
            <a:r>
              <a:rPr lang="en-US" dirty="0">
                <a:latin typeface="Times New Roman" panose="02020603050405020304" pitchFamily="18" charset="0"/>
                <a:cs typeface="Times New Roman" panose="02020603050405020304" pitchFamily="18" charset="0"/>
              </a:rPr>
              <a:t>Johnson, M. A., Simmons, W. M., &amp; Sullivan, P. (2017). </a:t>
            </a:r>
            <a:r>
              <a:rPr lang="en-US" i="1" dirty="0">
                <a:latin typeface="Times New Roman" panose="02020603050405020304" pitchFamily="18" charset="0"/>
                <a:cs typeface="Times New Roman" panose="02020603050405020304" pitchFamily="18" charset="0"/>
              </a:rPr>
              <a:t>Lean Technical Communication: Toward Sustainable Program Innovation</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Routledge</a:t>
            </a:r>
            <a:r>
              <a:rPr lang="en-US" dirty="0" smtClean="0">
                <a:latin typeface="Times New Roman" panose="02020603050405020304" pitchFamily="18" charset="0"/>
                <a:cs typeface="Times New Roman" panose="02020603050405020304" pitchFamily="18" charset="0"/>
              </a:rPr>
              <a:t>.</a:t>
            </a:r>
          </a:p>
          <a:p>
            <a:pPr marL="0" indent="-640080" algn="ctr">
              <a:buNone/>
            </a:pPr>
            <a:r>
              <a:rPr lang="en-US" dirty="0" err="1">
                <a:latin typeface="Times New Roman" panose="02020603050405020304" pitchFamily="18" charset="0"/>
                <a:cs typeface="Times New Roman" panose="02020603050405020304" pitchFamily="18" charset="0"/>
              </a:rPr>
              <a:t>Kommor</a:t>
            </a:r>
            <a:r>
              <a:rPr lang="en-US" dirty="0">
                <a:latin typeface="Times New Roman" panose="02020603050405020304" pitchFamily="18" charset="0"/>
                <a:cs typeface="Times New Roman" panose="02020603050405020304" pitchFamily="18" charset="0"/>
              </a:rPr>
              <a:t>, P., &amp; Benson, P. (2017). Using SMART Goals to Anchor Wellness Coaching.</a:t>
            </a:r>
          </a:p>
          <a:p>
            <a:pPr marL="0" indent="-64008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091434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49</TotalTime>
  <Words>695</Words>
  <Application>Microsoft Office PowerPoint</Application>
  <PresentationFormat>Custom</PresentationFormat>
  <Paragraphs>50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Ion</vt:lpstr>
      <vt:lpstr>Slide 1</vt:lpstr>
      <vt:lpstr>Introduction. </vt:lpstr>
      <vt:lpstr>Current Assessment. </vt:lpstr>
      <vt:lpstr>Targeted Improvement Areas in Oral Communication. </vt:lpstr>
      <vt:lpstr>Communication Improvement Goals.</vt:lpstr>
      <vt:lpstr>Actions to accomplish the goals. </vt:lpstr>
      <vt:lpstr>.</vt:lpstr>
      <vt:lpstr>Measuring Achievement of the Goals. </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cp:lastModifiedBy>
  <cp:revision>6</cp:revision>
  <dcterms:created xsi:type="dcterms:W3CDTF">2017-12-15T15:55:05Z</dcterms:created>
  <dcterms:modified xsi:type="dcterms:W3CDTF">2017-12-16T01:42:23Z</dcterms:modified>
</cp:coreProperties>
</file>